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94" r:id="rId1"/>
  </p:sldMasterIdLst>
  <p:notesMasterIdLst>
    <p:notesMasterId r:id="rId9"/>
  </p:notesMasterIdLst>
  <p:sldIdLst>
    <p:sldId id="256" r:id="rId2"/>
    <p:sldId id="257" r:id="rId3"/>
    <p:sldId id="259" r:id="rId4"/>
    <p:sldId id="260" r:id="rId5"/>
    <p:sldId id="261" r:id="rId6"/>
    <p:sldId id="262" r:id="rId7"/>
    <p:sldId id="26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00" autoAdjust="0"/>
    <p:restoredTop sz="94660"/>
  </p:normalViewPr>
  <p:slideViewPr>
    <p:cSldViewPr snapToGrid="0">
      <p:cViewPr varScale="1">
        <p:scale>
          <a:sx n="66" d="100"/>
          <a:sy n="66" d="100"/>
        </p:scale>
        <p:origin x="476" y="-1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1BF507-4B03-4651-8C27-17BAFBDA7AE4}" type="datetimeFigureOut">
              <a:rPr lang="en-US" smtClean="0"/>
              <a:t>4/25/2021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CD15933-F08C-41C6-B81F-FCB0D603E4E0}" type="slidenum">
              <a:rPr lang="en-US" smtClean="0"/>
              <a:t>‹#›</a:t>
            </a:fld>
            <a:endParaRPr lang="en-US"/>
          </a:p>
        </p:txBody>
      </p:sp>
    </p:spTree>
    <p:extLst>
      <p:ext uri="{BB962C8B-B14F-4D97-AF65-F5344CB8AC3E}">
        <p14:creationId xmlns:p14="http://schemas.microsoft.com/office/powerpoint/2010/main" val="23929899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dirty="0" smtClean="0">
                <a:solidFill>
                  <a:sysClr val="windowText" lastClr="000000"/>
                </a:solidFill>
                <a:latin typeface="18thCentury" pitchFamily="2" charset="0"/>
              </a:rPr>
              <a:t>Communication challenges at TopSeller corporation need mitigation to improve performance efficiency. The recommendations are dedicated to the </a:t>
            </a:r>
            <a:r>
              <a:rPr lang="en-US" dirty="0" err="1" smtClean="0">
                <a:solidFill>
                  <a:sysClr val="windowText" lastClr="000000"/>
                </a:solidFill>
                <a:latin typeface="18thCentury" pitchFamily="2" charset="0"/>
              </a:rPr>
              <a:t>The</a:t>
            </a:r>
            <a:r>
              <a:rPr lang="en-US" dirty="0" smtClean="0">
                <a:solidFill>
                  <a:sysClr val="windowText" lastClr="000000"/>
                </a:solidFill>
                <a:latin typeface="18thCentury" pitchFamily="2" charset="0"/>
              </a:rPr>
              <a:t> organizational management at TopSeller organization. </a:t>
            </a:r>
            <a:r>
              <a:rPr lang="en-US" b="1" dirty="0" smtClean="0">
                <a:solidFill>
                  <a:sysClr val="windowText" lastClr="000000"/>
                </a:solidFill>
                <a:latin typeface="18thCentury" pitchFamily="2" charset="0"/>
              </a:rPr>
              <a:t>Problem statement:</a:t>
            </a:r>
            <a:r>
              <a:rPr lang="en-US" dirty="0" smtClean="0">
                <a:solidFill>
                  <a:sysClr val="windowText" lastClr="000000"/>
                </a:solidFill>
                <a:latin typeface="18thCentury" pitchFamily="2" charset="0"/>
              </a:rPr>
              <a:t> Communication within the company has not been effective. This has affected the coordination of operations between the employees and different departments within the organization. There is</a:t>
            </a:r>
          </a:p>
          <a:p>
            <a:pPr marL="0" indent="0">
              <a:buNone/>
            </a:pPr>
            <a:r>
              <a:rPr lang="en-US" dirty="0" smtClean="0">
                <a:solidFill>
                  <a:sysClr val="windowText" lastClr="000000"/>
                </a:solidFill>
                <a:latin typeface="18thCentury" pitchFamily="2" charset="0"/>
              </a:rPr>
              <a:t>a need to implement various strategies which promote better communication within the</a:t>
            </a:r>
          </a:p>
          <a:p>
            <a:pPr marL="0" indent="0">
              <a:buNone/>
            </a:pPr>
            <a:r>
              <a:rPr lang="en-US" dirty="0" smtClean="0">
                <a:solidFill>
                  <a:sysClr val="windowText" lastClr="000000"/>
                </a:solidFill>
                <a:latin typeface="18thCentury" pitchFamily="2" charset="0"/>
              </a:rPr>
              <a:t>organization and prevent any possible cases of communication breakdown.</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solidFill>
                <a:sysClr val="windowText" lastClr="000000"/>
              </a:solidFill>
              <a:latin typeface="18thCentury" pitchFamily="2"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solidFill>
                <a:sysClr val="windowText" lastClr="000000"/>
              </a:solidFill>
              <a:latin typeface="18thCentury" pitchFamily="2" charset="0"/>
            </a:endParaRPr>
          </a:p>
          <a:p>
            <a:pPr algn="l"/>
            <a:endParaRPr lang="en-US" dirty="0"/>
          </a:p>
        </p:txBody>
      </p:sp>
      <p:sp>
        <p:nvSpPr>
          <p:cNvPr id="4" name="Slide Number Placeholder 3"/>
          <p:cNvSpPr>
            <a:spLocks noGrp="1"/>
          </p:cNvSpPr>
          <p:nvPr>
            <p:ph type="sldNum" sz="quarter" idx="10"/>
          </p:nvPr>
        </p:nvSpPr>
        <p:spPr/>
        <p:txBody>
          <a:bodyPr/>
          <a:lstStyle/>
          <a:p>
            <a:fld id="{6CD15933-F08C-41C6-B81F-FCB0D603E4E0}" type="slidenum">
              <a:rPr lang="en-US" smtClean="0"/>
              <a:t>2</a:t>
            </a:fld>
            <a:endParaRPr lang="en-US"/>
          </a:p>
        </p:txBody>
      </p:sp>
    </p:spTree>
    <p:extLst>
      <p:ext uri="{BB962C8B-B14F-4D97-AF65-F5344CB8AC3E}">
        <p14:creationId xmlns:p14="http://schemas.microsoft.com/office/powerpoint/2010/main" val="10992711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Wingdings" panose="05000000000000000000" pitchFamily="2" charset="2"/>
              <a:buChar char="v"/>
            </a:pPr>
            <a:r>
              <a:rPr lang="en-US" dirty="0" smtClean="0"/>
              <a:t>The various communications problems identified</a:t>
            </a:r>
            <a:r>
              <a:rPr lang="en-US" baseline="0" dirty="0" smtClean="0"/>
              <a:t> at TopSeller corporations include </a:t>
            </a:r>
            <a:r>
              <a:rPr lang="en-US" sz="1200" dirty="0" smtClean="0">
                <a:solidFill>
                  <a:sysClr val="windowText" lastClr="000000"/>
                </a:solidFill>
                <a:latin typeface="18thCentury" pitchFamily="2" charset="0"/>
              </a:rPr>
              <a:t>Deficiency oral communication skills </a:t>
            </a:r>
          </a:p>
          <a:p>
            <a:pPr>
              <a:buFont typeface="Wingdings" panose="05000000000000000000" pitchFamily="2" charset="2"/>
              <a:buChar char="v"/>
            </a:pPr>
            <a:r>
              <a:rPr lang="en-US" sz="1200" dirty="0" smtClean="0">
                <a:solidFill>
                  <a:sysClr val="windowText" lastClr="000000"/>
                </a:solidFill>
                <a:latin typeface="18thCentury" pitchFamily="2" charset="0"/>
              </a:rPr>
              <a:t>Lack of proper skills for business writing</a:t>
            </a:r>
          </a:p>
          <a:p>
            <a:pPr>
              <a:buFont typeface="Wingdings" panose="05000000000000000000" pitchFamily="2" charset="2"/>
              <a:buChar char="v"/>
            </a:pPr>
            <a:r>
              <a:rPr lang="en-US" sz="1200" dirty="0" smtClean="0">
                <a:solidFill>
                  <a:sysClr val="windowText" lastClr="000000"/>
                </a:solidFill>
                <a:latin typeface="18thCentury" pitchFamily="2" charset="0"/>
              </a:rPr>
              <a:t>Lack of efficient communications channel  </a:t>
            </a:r>
          </a:p>
        </p:txBody>
      </p:sp>
      <p:sp>
        <p:nvSpPr>
          <p:cNvPr id="4" name="Slide Number Placeholder 3"/>
          <p:cNvSpPr>
            <a:spLocks noGrp="1"/>
          </p:cNvSpPr>
          <p:nvPr>
            <p:ph type="sldNum" sz="quarter" idx="10"/>
          </p:nvPr>
        </p:nvSpPr>
        <p:spPr/>
        <p:txBody>
          <a:bodyPr/>
          <a:lstStyle/>
          <a:p>
            <a:fld id="{6CD15933-F08C-41C6-B81F-FCB0D603E4E0}" type="slidenum">
              <a:rPr lang="en-US" smtClean="0"/>
              <a:t>3</a:t>
            </a:fld>
            <a:endParaRPr lang="en-US"/>
          </a:p>
        </p:txBody>
      </p:sp>
    </p:spTree>
    <p:extLst>
      <p:ext uri="{BB962C8B-B14F-4D97-AF65-F5344CB8AC3E}">
        <p14:creationId xmlns:p14="http://schemas.microsoft.com/office/powerpoint/2010/main" val="18819475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b="1" kern="1200" dirty="0" smtClean="0">
                <a:solidFill>
                  <a:schemeClr val="tx1"/>
                </a:solidFill>
                <a:effectLst/>
                <a:latin typeface="+mn-lt"/>
                <a:ea typeface="+mn-ea"/>
                <a:cs typeface="+mn-cs"/>
              </a:rPr>
              <a:t> Improved management </a:t>
            </a:r>
          </a:p>
          <a:p>
            <a:r>
              <a:rPr lang="en-US" sz="1200" kern="1200" dirty="0" smtClean="0">
                <a:solidFill>
                  <a:schemeClr val="tx1"/>
                </a:solidFill>
                <a:effectLst/>
                <a:latin typeface="+mn-lt"/>
                <a:ea typeface="+mn-ea"/>
                <a:cs typeface="+mn-cs"/>
              </a:rPr>
              <a:t>Improved management is one of the major advantages that TopSeller corporation can realize from promoting communications efficiency. With the proper communication skills and channel of communication, the organizational management can easily communicate the role and duties to the employees. A proper channel allows the employees to consult with their leaders when clarity on their roles is needed. The leaders through proper communication can also ensure that the performance of all tasks and roles aligns with the organizational goals (Timmins, 2018).</a:t>
            </a:r>
          </a:p>
          <a:p>
            <a:r>
              <a:rPr lang="en-US" sz="1200" kern="1200" dirty="0" smtClean="0">
                <a:solidFill>
                  <a:schemeClr val="tx1"/>
                </a:solidFill>
                <a:effectLst/>
                <a:latin typeface="+mn-lt"/>
                <a:ea typeface="+mn-ea"/>
                <a:cs typeface="+mn-cs"/>
              </a:rPr>
              <a:t>Efficient communication is also required in conflict resolution within the organization. with efficient communication, the organizational leadership can easily be informed when conflicts arise. Employees with better communication skills are likely to resolve the conflicts without having to involve the organizational leadership making it easier for the management. Proper communication allows the management to easily mediate the cases of conflicts between the employees while engaging them to find a common solution to the source of the conflict (Smoot, &amp; Gonzales, 2019).</a:t>
            </a:r>
          </a:p>
          <a:p>
            <a:r>
              <a:rPr lang="en-US" sz="1200" kern="1200" dirty="0" smtClean="0">
                <a:solidFill>
                  <a:schemeClr val="tx1"/>
                </a:solidFill>
                <a:effectLst/>
                <a:latin typeface="+mn-lt"/>
                <a:ea typeface="+mn-ea"/>
                <a:cs typeface="+mn-cs"/>
              </a:rPr>
              <a:t>Proper communication is also crucial in the communication of personal values and attributes by the leaders. Respect between the employees and the leaders at TopSeller corporation is crucial in promoting efficiency in performance (Brown, &amp; </a:t>
            </a:r>
            <a:r>
              <a:rPr lang="en-US" sz="1200" kern="1200" dirty="0" err="1" smtClean="0">
                <a:solidFill>
                  <a:schemeClr val="tx1"/>
                </a:solidFill>
                <a:effectLst/>
                <a:latin typeface="+mn-lt"/>
                <a:ea typeface="+mn-ea"/>
                <a:cs typeface="+mn-cs"/>
              </a:rPr>
              <a:t>Bylund</a:t>
            </a:r>
            <a:r>
              <a:rPr lang="en-US" sz="1200" kern="1200" dirty="0" smtClean="0">
                <a:solidFill>
                  <a:schemeClr val="tx1"/>
                </a:solidFill>
                <a:effectLst/>
                <a:latin typeface="+mn-lt"/>
                <a:ea typeface="+mn-ea"/>
                <a:cs typeface="+mn-cs"/>
              </a:rPr>
              <a:t>, 2017). Proper communication ensures that the employees understand the expectations of the leaders when undertaking various organizational tasks as well as the possible implications of failing to deliver to these expectations. Efficiency in the communication channel in promoting immediate feedback also makes the leader reliable to the employees making the employees want to replicate the same. </a:t>
            </a:r>
          </a:p>
          <a:p>
            <a:pPr lvl="0"/>
            <a:r>
              <a:rPr lang="en-US" sz="1200" b="1" kern="1200" dirty="0" smtClean="0">
                <a:solidFill>
                  <a:schemeClr val="tx1"/>
                </a:solidFill>
                <a:effectLst/>
                <a:latin typeface="+mn-lt"/>
                <a:ea typeface="+mn-ea"/>
                <a:cs typeface="+mn-cs"/>
              </a:rPr>
              <a:t>Team building </a:t>
            </a:r>
          </a:p>
          <a:p>
            <a:r>
              <a:rPr lang="en-US" sz="1200" kern="1200" dirty="0" smtClean="0">
                <a:solidFill>
                  <a:schemeClr val="tx1"/>
                </a:solidFill>
                <a:effectLst/>
                <a:latin typeface="+mn-lt"/>
                <a:ea typeface="+mn-ea"/>
                <a:cs typeface="+mn-cs"/>
              </a:rPr>
              <a:t>Efficient communication can help the employees at TopSeller work together on various projects. Communication is a key foundation for relationship building required in team building. Proper communication skills help the employees understand the different ways of engaging fellow employees in meaningful conversations which help in building productive relationships. Proper team building and teamwork within the organization can improve the general performance in various projects, especially where teamwork is required. Proper communication channels also improve communication efficiency between different departments at TopSeller. This can help in ensuring that all the departments work together in different aspects such as projects, decision making, or problem resolution. Proper coordination of activities through efficient communication can ensure that all the operations in different departments are aligned towards the achievement of a common organizational goal (Brown, &amp; </a:t>
            </a:r>
            <a:r>
              <a:rPr lang="en-US" sz="1200" kern="1200" dirty="0" err="1" smtClean="0">
                <a:solidFill>
                  <a:schemeClr val="tx1"/>
                </a:solidFill>
                <a:effectLst/>
                <a:latin typeface="+mn-lt"/>
                <a:ea typeface="+mn-ea"/>
                <a:cs typeface="+mn-cs"/>
              </a:rPr>
              <a:t>Bylund</a:t>
            </a:r>
            <a:r>
              <a:rPr lang="en-US" sz="1200" kern="1200" dirty="0" smtClean="0">
                <a:solidFill>
                  <a:schemeClr val="tx1"/>
                </a:solidFill>
                <a:effectLst/>
                <a:latin typeface="+mn-lt"/>
                <a:ea typeface="+mn-ea"/>
                <a:cs typeface="+mn-cs"/>
              </a:rPr>
              <a:t>, 2017).</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CD15933-F08C-41C6-B81F-FCB0D603E4E0}" type="slidenum">
              <a:rPr lang="en-US" smtClean="0"/>
              <a:t>4</a:t>
            </a:fld>
            <a:endParaRPr lang="en-US"/>
          </a:p>
        </p:txBody>
      </p:sp>
    </p:spTree>
    <p:extLst>
      <p:ext uri="{BB962C8B-B14F-4D97-AF65-F5344CB8AC3E}">
        <p14:creationId xmlns:p14="http://schemas.microsoft.com/office/powerpoint/2010/main" val="24238053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There are various training programs that can help in providing oral communication skills. Acquiring a communications training officer would be the most reliable option. a communications officer can be hired for a period of two months to provide oral communication classes at the end of every week for two months. The preferred days include Friday and Saturday before the employees take the weekend break. The estimated cost of acquiring the services of the professional communications training officer would be approximately $500 for the period of two months. This program will be tailored to the employees with challenges that are specifically related to oral communication skills Glassdoor 2021).</a:t>
            </a:r>
          </a:p>
          <a:p>
            <a:r>
              <a:rPr lang="en-US" sz="1200" kern="1200" dirty="0" smtClean="0">
                <a:solidFill>
                  <a:schemeClr val="tx1"/>
                </a:solidFill>
                <a:effectLst/>
                <a:latin typeface="+mn-lt"/>
                <a:ea typeface="+mn-ea"/>
                <a:cs typeface="+mn-cs"/>
              </a:rPr>
              <a:t>Workplace wrings classes services will also be acquired to help to improve the employees with communication challenges related to writing. The writing classes provide writing exercises for formal business writing which help the employees in business writing. This can include exercises in formulating reports, memo writing, or other forms of writing when communicating to the management. The services can have acquired from the various providers of such services based on the affordability as well as the reliability of the services in alleviating the communications challenges at TopSeller corporations. The cost of the workplace writing classes is estimated to be $600 per month which would cost the organization $1200 for two months ( Glassdoor 2021).</a:t>
            </a:r>
          </a:p>
          <a:p>
            <a:r>
              <a:rPr lang="en-US" sz="1200" kern="1200" dirty="0" smtClean="0">
                <a:solidFill>
                  <a:schemeClr val="tx1"/>
                </a:solidFill>
                <a:effectLst/>
                <a:latin typeface="+mn-lt"/>
                <a:ea typeface="+mn-ea"/>
                <a:cs typeface="+mn-cs"/>
              </a:rPr>
              <a:t>Implementation of proper communication channels will include establishing a proper chain of command. This will allow the employees to easily identify who to report what to. The chain of command needs to be established in different ways with clarity in steps required in different aspects such as consultation, complaints, or conflict resolution. The proper means of communication between the employees and the various department or department to department communication will need the implementation of a phone system within the organization. The cost of implementing a small phone system is estimated to be $400 which would cost TopSeller corporations $1600 for four departments ( Atlanttech.net 2021).</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CD15933-F08C-41C6-B81F-FCB0D603E4E0}" type="slidenum">
              <a:rPr lang="en-US" smtClean="0"/>
              <a:t>5</a:t>
            </a:fld>
            <a:endParaRPr lang="en-US"/>
          </a:p>
        </p:txBody>
      </p:sp>
    </p:spTree>
    <p:extLst>
      <p:ext uri="{BB962C8B-B14F-4D97-AF65-F5344CB8AC3E}">
        <p14:creationId xmlns:p14="http://schemas.microsoft.com/office/powerpoint/2010/main" val="26072600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Possible challenges </a:t>
            </a:r>
          </a:p>
          <a:p>
            <a:r>
              <a:rPr lang="en-US" sz="1200" kern="1200" dirty="0" smtClean="0">
                <a:solidFill>
                  <a:schemeClr val="tx1"/>
                </a:solidFill>
                <a:effectLst/>
                <a:latin typeface="+mn-lt"/>
                <a:ea typeface="+mn-ea"/>
                <a:cs typeface="+mn-cs"/>
              </a:rPr>
              <a:t>There are various challenges associated with implementing the various measures to alleviate the communications channels. These include increased cost as well as more time required for employees to receive the training. </a:t>
            </a:r>
          </a:p>
          <a:p>
            <a:pPr lvl="0"/>
            <a:r>
              <a:rPr lang="en-US" sz="1200" b="1" kern="1200" dirty="0" smtClean="0">
                <a:solidFill>
                  <a:schemeClr val="tx1"/>
                </a:solidFill>
                <a:effectLst/>
                <a:latin typeface="+mn-lt"/>
                <a:ea typeface="+mn-ea"/>
                <a:cs typeface="+mn-cs"/>
              </a:rPr>
              <a:t>Cost of implementation </a:t>
            </a:r>
          </a:p>
          <a:p>
            <a:r>
              <a:rPr lang="en-US" sz="1200" kern="1200" dirty="0" smtClean="0">
                <a:solidFill>
                  <a:schemeClr val="tx1"/>
                </a:solidFill>
                <a:effectLst/>
                <a:latin typeface="+mn-lt"/>
                <a:ea typeface="+mn-ea"/>
                <a:cs typeface="+mn-cs"/>
              </a:rPr>
              <a:t>The cost of implementing the phone system, acquiring the services of a professional communications training officer as well as the workplace writing classes increases the overall cost of operation at TopSeller. The organization will need to adjust its budget to accommodate the new communications requirements so as to promote efficiency required in that sector (Smoot, &amp; Gonzales, 2019).</a:t>
            </a:r>
          </a:p>
          <a:p>
            <a:pPr lvl="0"/>
            <a:r>
              <a:rPr lang="en-US" sz="1200" b="1" kern="1200" dirty="0" smtClean="0">
                <a:solidFill>
                  <a:schemeClr val="tx1"/>
                </a:solidFill>
                <a:effectLst/>
                <a:latin typeface="+mn-lt"/>
                <a:ea typeface="+mn-ea"/>
                <a:cs typeface="+mn-cs"/>
              </a:rPr>
              <a:t>More time required </a:t>
            </a:r>
          </a:p>
          <a:p>
            <a:r>
              <a:rPr lang="en-US" sz="1200" kern="1200" dirty="0" smtClean="0">
                <a:solidFill>
                  <a:schemeClr val="tx1"/>
                </a:solidFill>
                <a:effectLst/>
                <a:latin typeface="+mn-lt"/>
                <a:ea typeface="+mn-ea"/>
                <a:cs typeface="+mn-cs"/>
              </a:rPr>
              <a:t>Implementation of the various measures to curb communications issues at TopSeller requires more time to implement. Employees will be needed to set aside more time to attend the writing classes and the oral communications training so as to alleviate their communications issues. This can possibly lead to the employees devoting more time to work than other life activities making it difficult to achieve work-life balance. </a:t>
            </a:r>
          </a:p>
          <a:p>
            <a:r>
              <a:rPr lang="en-US" sz="1200" kern="1200" dirty="0" smtClean="0">
                <a:solidFill>
                  <a:schemeClr val="tx1"/>
                </a:solidFill>
                <a:effectLst/>
                <a:latin typeface="+mn-lt"/>
                <a:ea typeface="+mn-ea"/>
                <a:cs typeface="+mn-cs"/>
              </a:rPr>
              <a:t>p in providing oral communication skills. Acquiring a communications training officer would be the most reliable option. a communications officer can be hired for a period of two months to provide oral communication classes at the end of every week for two months. The preferred days include Friday and Saturday before the employees take the weekend break. The estimated cost of acquiring the services of the professional communications training officer would be approximately $500 for the period of two months. This program will be tailored to the employees with challenges that are specifically related to oral communication skills Glassdoor 2021).</a:t>
            </a:r>
          </a:p>
          <a:p>
            <a:r>
              <a:rPr lang="en-US" sz="1200" kern="1200" dirty="0" smtClean="0">
                <a:solidFill>
                  <a:schemeClr val="tx1"/>
                </a:solidFill>
                <a:effectLst/>
                <a:latin typeface="+mn-lt"/>
                <a:ea typeface="+mn-ea"/>
                <a:cs typeface="+mn-cs"/>
              </a:rPr>
              <a:t>Workplace wrings classes services will also be acquired to help to improve the employees with communication challenges related to writing. The writing classes provide writing exercises for formal business writing which help the employees in business writing. This can include exercises in formulating reports, memo writing, or other forms of writing when communicating to the management. The services can have acquired from the various providers of such services based on the affordability as well as the reliability of the services in alleviating the communications challenges at TopSeller corporations. The cost of the workplace writing classes is estimated to be $600 per month which would cost the organization $1200 for two months ( Glassdoor 2021).</a:t>
            </a:r>
          </a:p>
          <a:p>
            <a:r>
              <a:rPr lang="en-US" sz="1200" kern="1200" dirty="0" smtClean="0">
                <a:solidFill>
                  <a:schemeClr val="tx1"/>
                </a:solidFill>
                <a:effectLst/>
                <a:latin typeface="+mn-lt"/>
                <a:ea typeface="+mn-ea"/>
                <a:cs typeface="+mn-cs"/>
              </a:rPr>
              <a:t>Implementation of proper communication channels will include establishing a proper chain of command. This will allow the employees to easily identify who to report what to. The chain of command needs to be established in different ways with clarity in steps required in different aspects such as consultation, complaints, or conflict resolution. The proper means of communication between the employees and the various department or department to department communication will need the implementation of a phone system within the organization. The cost of implementing a small phone system is estimated to be $400 which would cost TopSeller corporations $1600 for four departments ( Atlanttech.net 2021).</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CD15933-F08C-41C6-B81F-FCB0D603E4E0}" type="slidenum">
              <a:rPr lang="en-US" smtClean="0"/>
              <a:t>6</a:t>
            </a:fld>
            <a:endParaRPr lang="en-US"/>
          </a:p>
        </p:txBody>
      </p:sp>
    </p:spTree>
    <p:extLst>
      <p:ext uri="{BB962C8B-B14F-4D97-AF65-F5344CB8AC3E}">
        <p14:creationId xmlns:p14="http://schemas.microsoft.com/office/powerpoint/2010/main" val="41894683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CD15933-F08C-41C6-B81F-FCB0D603E4E0}" type="slidenum">
              <a:rPr lang="en-US" smtClean="0"/>
              <a:t>7</a:t>
            </a:fld>
            <a:endParaRPr lang="en-US"/>
          </a:p>
        </p:txBody>
      </p:sp>
    </p:spTree>
    <p:extLst>
      <p:ext uri="{BB962C8B-B14F-4D97-AF65-F5344CB8AC3E}">
        <p14:creationId xmlns:p14="http://schemas.microsoft.com/office/powerpoint/2010/main" val="358717089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2373"/>
            <a:ext cx="12192000" cy="6867027"/>
            <a:chOff x="0" y="-2373"/>
            <a:chExt cx="12192000" cy="6867027"/>
          </a:xfrm>
        </p:grpSpPr>
        <p:sp>
          <p:nvSpPr>
            <p:cNvPr id="8" name="Rectangle 7"/>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rot="5400000">
            <a:off x="10089390" y="1792223"/>
            <a:ext cx="990599" cy="304799"/>
          </a:xfrm>
        </p:spPr>
        <p:txBody>
          <a:bodyPr anchor="t"/>
          <a:lstStyle>
            <a:lvl1pPr algn="l">
              <a:defRPr b="0" i="0">
                <a:solidFill>
                  <a:schemeClr val="bg1"/>
                </a:solidFill>
              </a:defRPr>
            </a:lvl1pPr>
          </a:lstStyle>
          <a:p>
            <a:fld id="{168F9F42-5389-4605-9E86-BA6FE364361E}" type="datetimeFigureOut">
              <a:rPr lang="en-US" smtClean="0"/>
              <a:t>4/25/2021</a:t>
            </a:fld>
            <a:endParaRPr lang="en-US"/>
          </a:p>
        </p:txBody>
      </p:sp>
      <p:sp>
        <p:nvSpPr>
          <p:cNvPr id="5" name="Footer Placeholder 4"/>
          <p:cNvSpPr>
            <a:spLocks noGrp="1"/>
          </p:cNvSpPr>
          <p:nvPr>
            <p:ph type="ftr" sz="quarter" idx="11"/>
          </p:nvPr>
        </p:nvSpPr>
        <p:spPr>
          <a:xfrm rot="5400000">
            <a:off x="8959592" y="3226820"/>
            <a:ext cx="3859795" cy="304801"/>
          </a:xfrm>
        </p:spPr>
        <p:txBody>
          <a:bodyPr/>
          <a:lstStyle>
            <a:lvl1pPr>
              <a:defRPr b="0" i="0">
                <a:solidFill>
                  <a:schemeClr val="bg1"/>
                </a:solidFill>
              </a:defRPr>
            </a:lvl1pPr>
          </a:lstStyle>
          <a:p>
            <a:endParaRPr lang="en-US"/>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B4E1CCEE-07F2-4C33-B354-76041579A863}" type="slidenum">
              <a:rPr lang="en-US" smtClean="0"/>
              <a:t>‹#›</a:t>
            </a:fld>
            <a:endParaRPr lang="en-US"/>
          </a:p>
        </p:txBody>
      </p:sp>
    </p:spTree>
    <p:extLst>
      <p:ext uri="{BB962C8B-B14F-4D97-AF65-F5344CB8AC3E}">
        <p14:creationId xmlns:p14="http://schemas.microsoft.com/office/powerpoint/2010/main" val="2927191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4966674"/>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bwMode="gray">
          <a:xfrm>
            <a:off x="1154956" y="5536665"/>
            <a:ext cx="8825656"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168F9F42-5389-4605-9E86-BA6FE364361E}" type="datetimeFigureOut">
              <a:rPr lang="en-US" smtClean="0"/>
              <a:t>4/25/2021</a:t>
            </a:fld>
            <a:endParaRPr lang="en-US"/>
          </a:p>
        </p:txBody>
      </p:sp>
      <p:sp>
        <p:nvSpPr>
          <p:cNvPr id="6" name="Footer Placeholder 5"/>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B4E1CCEE-07F2-4C33-B354-76041579A863}" type="slidenum">
              <a:rPr lang="en-US" smtClean="0"/>
              <a:t>‹#›</a:t>
            </a:fld>
            <a:endParaRPr lang="en-US"/>
          </a:p>
        </p:txBody>
      </p:sp>
    </p:spTree>
    <p:extLst>
      <p:ext uri="{BB962C8B-B14F-4D97-AF65-F5344CB8AC3E}">
        <p14:creationId xmlns:p14="http://schemas.microsoft.com/office/powerpoint/2010/main" val="12807209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12" name="Group 11"/>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3416"/>
            <a:ext cx="8825659" cy="1379755"/>
          </a:xfrm>
        </p:spPr>
        <p:txBody>
          <a:bodyPr/>
          <a:lstStyle>
            <a:lvl1pPr>
              <a:defRPr sz="40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168F9F42-5389-4605-9E86-BA6FE364361E}" type="datetimeFigureOut">
              <a:rPr lang="en-US" smtClean="0"/>
              <a:t>4/25/2021</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4E1CCEE-07F2-4C33-B354-76041579A863}" type="slidenum">
              <a:rPr lang="en-US" smtClean="0"/>
              <a:t>‹#›</a:t>
            </a:fld>
            <a:endParaRPr lang="en-US"/>
          </a:p>
        </p:txBody>
      </p:sp>
    </p:spTree>
    <p:extLst>
      <p:ext uri="{BB962C8B-B14F-4D97-AF65-F5344CB8AC3E}">
        <p14:creationId xmlns:p14="http://schemas.microsoft.com/office/powerpoint/2010/main" val="18723850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7" name="Group 6"/>
          <p:cNvGrpSpPr/>
          <p:nvPr/>
        </p:nvGrpSpPr>
        <p:grpSpPr>
          <a:xfrm>
            <a:off x="0" y="-2373"/>
            <a:ext cx="12192000" cy="6867027"/>
            <a:chOff x="0" y="-2373"/>
            <a:chExt cx="12192000" cy="6867027"/>
          </a:xfrm>
        </p:grpSpPr>
        <p:sp>
          <p:nvSpPr>
            <p:cNvPr id="15" name="Rectangle 14"/>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3" name="TextBox 12"/>
          <p:cNvSpPr txBox="1"/>
          <p:nvPr/>
        </p:nvSpPr>
        <p:spPr>
          <a:xfrm>
            <a:off x="9719438" y="2631815"/>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9" name="TextBox 8"/>
          <p:cNvSpPr txBox="1"/>
          <p:nvPr/>
        </p:nvSpPr>
        <p:spPr>
          <a:xfrm>
            <a:off x="898295" y="591093"/>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2" name="Title 1"/>
          <p:cNvSpPr>
            <a:spLocks noGrp="1"/>
          </p:cNvSpPr>
          <p:nvPr>
            <p:ph type="title"/>
          </p:nvPr>
        </p:nvSpPr>
        <p:spPr>
          <a:xfrm>
            <a:off x="1581878" y="980517"/>
            <a:ext cx="8453906" cy="2698249"/>
          </a:xfrm>
        </p:spPr>
        <p:txBody>
          <a:bodyPr/>
          <a:lstStyle>
            <a:lvl1pPr>
              <a:defRPr sz="4000"/>
            </a:lvl1pPr>
          </a:lstStyle>
          <a:p>
            <a:r>
              <a:rPr lang="en-US" smtClean="0"/>
              <a:t>Click to edit Master title style</a:t>
            </a:r>
            <a:endParaRPr lang="en-US" dirty="0"/>
          </a:p>
        </p:txBody>
      </p:sp>
      <p:sp>
        <p:nvSpPr>
          <p:cNvPr id="14" name="Text Placeholder 3"/>
          <p:cNvSpPr>
            <a:spLocks noGrp="1"/>
          </p:cNvSpPr>
          <p:nvPr>
            <p:ph type="body" sz="half" idx="13"/>
          </p:nvPr>
        </p:nvSpPr>
        <p:spPr bwMode="gray">
          <a:xfrm>
            <a:off x="1945945" y="3678766"/>
            <a:ext cx="7725772" cy="342174"/>
          </a:xfrm>
        </p:spPr>
        <p:txBody>
          <a:bodyPr anchor="t">
            <a:normAutofit/>
          </a:bodyPr>
          <a:lstStyle>
            <a:lvl1pPr marL="0" indent="0">
              <a:buNone/>
              <a:defRPr lang="en-US" sz="1400" b="0" i="0" kern="1200" cap="small" dirty="0">
                <a:solidFill>
                  <a:schemeClr val="accent1"/>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168F9F42-5389-4605-9E86-BA6FE364361E}" type="datetimeFigureOut">
              <a:rPr lang="en-US" smtClean="0"/>
              <a:t>4/25/2021</a:t>
            </a:fld>
            <a:endParaRPr lang="en-US"/>
          </a:p>
        </p:txBody>
      </p:sp>
      <p:sp>
        <p:nvSpPr>
          <p:cNvPr id="5" name="Footer Placeholder 4"/>
          <p:cNvSpPr>
            <a:spLocks noGrp="1"/>
          </p:cNvSpPr>
          <p:nvPr>
            <p:ph type="ftr" sz="quarter" idx="11"/>
          </p:nvPr>
        </p:nvSpPr>
        <p:spPr/>
        <p:txBody>
          <a:bodyPr/>
          <a:lstStyle/>
          <a:p>
            <a:endParaRPr lang="en-US"/>
          </a:p>
        </p:txBody>
      </p:sp>
      <p:sp>
        <p:nvSpPr>
          <p:cNvPr id="32" name="Rectangle 3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4E1CCEE-07F2-4C33-B354-76041579A863}" type="slidenum">
              <a:rPr lang="en-US" smtClean="0"/>
              <a:t>‹#›</a:t>
            </a:fld>
            <a:endParaRPr lang="en-US"/>
          </a:p>
        </p:txBody>
      </p:sp>
    </p:spTree>
    <p:extLst>
      <p:ext uri="{BB962C8B-B14F-4D97-AF65-F5344CB8AC3E}">
        <p14:creationId xmlns:p14="http://schemas.microsoft.com/office/powerpoint/2010/main" val="27411886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18" name="Group 17"/>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5033068"/>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68F9F42-5389-4605-9E86-BA6FE364361E}" type="datetimeFigureOut">
              <a:rPr lang="en-US" smtClean="0"/>
              <a:t>4/25/2021</a:t>
            </a:fld>
            <a:endParaRPr lang="en-US"/>
          </a:p>
        </p:txBody>
      </p:sp>
      <p:sp>
        <p:nvSpPr>
          <p:cNvPr id="5" name="Footer Placeholder 4"/>
          <p:cNvSpPr>
            <a:spLocks noGrp="1"/>
          </p:cNvSpPr>
          <p:nvPr>
            <p:ph type="ftr" sz="quarter" idx="11"/>
          </p:nvPr>
        </p:nvSpPr>
        <p:spPr/>
        <p:txBody>
          <a:bodyPr/>
          <a:lstStyle/>
          <a:p>
            <a:endParaRPr lang="en-US"/>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4E1CCEE-07F2-4C33-B354-76041579A863}" type="slidenum">
              <a:rPr lang="en-US" smtClean="0"/>
              <a:t>‹#›</a:t>
            </a:fld>
            <a:endParaRPr lang="en-US"/>
          </a:p>
        </p:txBody>
      </p:sp>
    </p:spTree>
    <p:extLst>
      <p:ext uri="{BB962C8B-B14F-4D97-AF65-F5344CB8AC3E}">
        <p14:creationId xmlns:p14="http://schemas.microsoft.com/office/powerpoint/2010/main" val="31467124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17299"/>
            <a:ext cx="312916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1154954" y="3193561"/>
            <a:ext cx="3129168" cy="283349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4512721" y="2603502"/>
            <a:ext cx="314538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4512721" y="3193561"/>
            <a:ext cx="3145380" cy="283349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886700" y="2617299"/>
            <a:ext cx="3161029"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886700" y="3193561"/>
            <a:ext cx="3164719" cy="28334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22" name="Straight Connector 21"/>
          <p:cNvCxnSpPr/>
          <p:nvPr/>
        </p:nvCxnSpPr>
        <p:spPr>
          <a:xfrm>
            <a:off x="440397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777240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68F9F42-5389-4605-9E86-BA6FE364361E}" type="datetimeFigureOut">
              <a:rPr lang="en-US" smtClean="0"/>
              <a:t>4/25/2021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4E1CCEE-07F2-4C33-B354-76041579A863}" type="slidenum">
              <a:rPr lang="en-US" smtClean="0"/>
              <a:t>‹#›</a:t>
            </a:fld>
            <a:endParaRPr lang="en-US"/>
          </a:p>
        </p:txBody>
      </p:sp>
    </p:spTree>
    <p:extLst>
      <p:ext uri="{BB962C8B-B14F-4D97-AF65-F5344CB8AC3E}">
        <p14:creationId xmlns:p14="http://schemas.microsoft.com/office/powerpoint/2010/main" val="13637431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2" y="4532845"/>
            <a:ext cx="30504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1334552"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1154953" y="5109107"/>
            <a:ext cx="3050437"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4572537" y="4532846"/>
            <a:ext cx="3046766" cy="651156"/>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4748463" y="2603500"/>
            <a:ext cx="2691241"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4568865" y="5184002"/>
            <a:ext cx="3050438" cy="84305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983434" y="4532847"/>
            <a:ext cx="3050438" cy="651154"/>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983434" y="5184001"/>
            <a:ext cx="3050437" cy="843054"/>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4388153" y="2603500"/>
            <a:ext cx="0" cy="3517594"/>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1905" y="2603500"/>
            <a:ext cx="0" cy="34925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168F9F42-5389-4605-9E86-BA6FE364361E}" type="datetimeFigureOut">
              <a:rPr lang="en-US" smtClean="0"/>
              <a:t>4/25/2021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4E1CCEE-07F2-4C33-B354-76041579A863}" type="slidenum">
              <a:rPr lang="en-US" smtClean="0"/>
              <a:t>‹#›</a:t>
            </a:fld>
            <a:endParaRPr lang="en-US"/>
          </a:p>
        </p:txBody>
      </p:sp>
    </p:spTree>
    <p:extLst>
      <p:ext uri="{BB962C8B-B14F-4D97-AF65-F5344CB8AC3E}">
        <p14:creationId xmlns:p14="http://schemas.microsoft.com/office/powerpoint/2010/main" val="30041885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3" y="973668"/>
            <a:ext cx="8825660" cy="706964"/>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68F9F42-5389-4605-9E86-BA6FE364361E}" type="datetimeFigureOut">
              <a:rPr lang="en-US" smtClean="0"/>
              <a:t>4/25/2021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E1CCEE-07F2-4C33-B354-76041579A863}" type="slidenum">
              <a:rPr lang="en-US" smtClean="0"/>
              <a:t>‹#›</a:t>
            </a:fld>
            <a:endParaRPr lang="en-US"/>
          </a:p>
        </p:txBody>
      </p:sp>
    </p:spTree>
    <p:extLst>
      <p:ext uri="{BB962C8B-B14F-4D97-AF65-F5344CB8AC3E}">
        <p14:creationId xmlns:p14="http://schemas.microsoft.com/office/powerpoint/2010/main" val="277667567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8"/>
            <a:ext cx="1413933" cy="4748589"/>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1278468"/>
            <a:ext cx="6247546" cy="474859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68F9F42-5389-4605-9E86-BA6FE364361E}" type="datetimeFigureOut">
              <a:rPr lang="en-US" smtClean="0"/>
              <a:t>4/25/2021</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4E1CCEE-07F2-4C33-B354-76041579A863}" type="slidenum">
              <a:rPr lang="en-US" smtClean="0"/>
              <a:t>‹#›</a:t>
            </a:fld>
            <a:endParaRPr lang="en-US"/>
          </a:p>
        </p:txBody>
      </p:sp>
    </p:spTree>
    <p:extLst>
      <p:ext uri="{BB962C8B-B14F-4D97-AF65-F5344CB8AC3E}">
        <p14:creationId xmlns:p14="http://schemas.microsoft.com/office/powerpoint/2010/main" val="32963490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68F9F42-5389-4605-9E86-BA6FE364361E}" type="datetimeFigureOut">
              <a:rPr lang="en-US" smtClean="0"/>
              <a:t>4/25/2021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E1CCEE-07F2-4C33-B354-76041579A863}" type="slidenum">
              <a:rPr lang="en-US" smtClean="0"/>
              <a:t>‹#›</a:t>
            </a:fld>
            <a:endParaRPr lang="en-US"/>
          </a:p>
        </p:txBody>
      </p:sp>
    </p:spTree>
    <p:extLst>
      <p:ext uri="{BB962C8B-B14F-4D97-AF65-F5344CB8AC3E}">
        <p14:creationId xmlns:p14="http://schemas.microsoft.com/office/powerpoint/2010/main" val="15118175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13" name="Group 12"/>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7645"/>
            <a:ext cx="4351023" cy="2283824"/>
          </a:xfrm>
        </p:spPr>
        <p:txBody>
          <a:bodyPr anchor="ctr"/>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95558" y="2677644"/>
            <a:ext cx="3755379" cy="2283823"/>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68F9F42-5389-4605-9E86-BA6FE364361E}" type="datetimeFigureOut">
              <a:rPr lang="en-US" smtClean="0"/>
              <a:t>4/25/2021</a:t>
            </a:fld>
            <a:endParaRPr lang="en-US"/>
          </a:p>
        </p:txBody>
      </p:sp>
      <p:sp>
        <p:nvSpPr>
          <p:cNvPr id="5" name="Footer Placeholder 4"/>
          <p:cNvSpPr>
            <a:spLocks noGrp="1"/>
          </p:cNvSpPr>
          <p:nvPr>
            <p:ph type="ftr" sz="quarter" idx="11"/>
          </p:nvPr>
        </p:nvSpPr>
        <p:spPr/>
        <p:txBody>
          <a:bodyPr/>
          <a:lstStyle/>
          <a:p>
            <a:endParaRPr lang="en-US"/>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4E1CCEE-07F2-4C33-B354-76041579A863}" type="slidenum">
              <a:rPr lang="en-US" smtClean="0"/>
              <a:t>‹#›</a:t>
            </a:fld>
            <a:endParaRPr lang="en-US"/>
          </a:p>
        </p:txBody>
      </p:sp>
    </p:spTree>
    <p:extLst>
      <p:ext uri="{BB962C8B-B14F-4D97-AF65-F5344CB8AC3E}">
        <p14:creationId xmlns:p14="http://schemas.microsoft.com/office/powerpoint/2010/main" val="717555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68F9F42-5389-4605-9E86-BA6FE364361E}" type="datetimeFigureOut">
              <a:rPr lang="en-US" smtClean="0"/>
              <a:t>4/25/2021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E1CCEE-07F2-4C33-B354-76041579A863}" type="slidenum">
              <a:rPr lang="en-US" smtClean="0"/>
              <a:t>‹#›</a:t>
            </a:fld>
            <a:endParaRPr lang="en-US"/>
          </a:p>
        </p:txBody>
      </p:sp>
    </p:spTree>
    <p:extLst>
      <p:ext uri="{BB962C8B-B14F-4D97-AF65-F5344CB8AC3E}">
        <p14:creationId xmlns:p14="http://schemas.microsoft.com/office/powerpoint/2010/main" val="10065373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08710" y="3179762"/>
            <a:ext cx="4825159" cy="2840039"/>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68F9F42-5389-4605-9E86-BA6FE364361E}" type="datetimeFigureOut">
              <a:rPr lang="en-US" smtClean="0"/>
              <a:t>4/25/2021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4E1CCEE-07F2-4C33-B354-76041579A863}" type="slidenum">
              <a:rPr lang="en-US" smtClean="0"/>
              <a:t>‹#›</a:t>
            </a:fld>
            <a:endParaRPr lang="en-US"/>
          </a:p>
        </p:txBody>
      </p:sp>
    </p:spTree>
    <p:extLst>
      <p:ext uri="{BB962C8B-B14F-4D97-AF65-F5344CB8AC3E}">
        <p14:creationId xmlns:p14="http://schemas.microsoft.com/office/powerpoint/2010/main" val="10422797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68F9F42-5389-4605-9E86-BA6FE364361E}" type="datetimeFigureOut">
              <a:rPr lang="en-US" smtClean="0"/>
              <a:t>4/25/2021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4E1CCEE-07F2-4C33-B354-76041579A863}" type="slidenum">
              <a:rPr lang="en-US" smtClean="0"/>
              <a:t>‹#›</a:t>
            </a:fld>
            <a:endParaRPr lang="en-US"/>
          </a:p>
        </p:txBody>
      </p:sp>
    </p:spTree>
    <p:extLst>
      <p:ext uri="{BB962C8B-B14F-4D97-AF65-F5344CB8AC3E}">
        <p14:creationId xmlns:p14="http://schemas.microsoft.com/office/powerpoint/2010/main" val="36180386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8F9F42-5389-4605-9E86-BA6FE364361E}" type="datetimeFigureOut">
              <a:rPr lang="en-US" smtClean="0"/>
              <a:t>4/25/2021</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B4E1CCEE-07F2-4C33-B354-76041579A863}" type="slidenum">
              <a:rPr lang="en-US" smtClean="0"/>
              <a:t>‹#›</a:t>
            </a:fld>
            <a:endParaRPr lang="en-US"/>
          </a:p>
        </p:txBody>
      </p:sp>
    </p:spTree>
    <p:extLst>
      <p:ext uri="{BB962C8B-B14F-4D97-AF65-F5344CB8AC3E}">
        <p14:creationId xmlns:p14="http://schemas.microsoft.com/office/powerpoint/2010/main" val="28464511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14" name="Group 13"/>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Oval 15"/>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295400"/>
            <a:ext cx="2793159" cy="16002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781146" y="1447800"/>
            <a:ext cx="5190065" cy="4572000"/>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1154955" y="2895600"/>
            <a:ext cx="2793158" cy="3129279"/>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168F9F42-5389-4605-9E86-BA6FE364361E}" type="datetimeFigureOut">
              <a:rPr lang="en-US" smtClean="0"/>
              <a:t>4/25/2021</a:t>
            </a:fld>
            <a:endParaRPr lang="en-US"/>
          </a:p>
        </p:txBody>
      </p:sp>
      <p:sp>
        <p:nvSpPr>
          <p:cNvPr id="6" name="Footer Placeholder 5"/>
          <p:cNvSpPr>
            <a:spLocks noGrp="1"/>
          </p:cNvSpPr>
          <p:nvPr>
            <p:ph type="ftr" sz="quarter" idx="11"/>
          </p:nvPr>
        </p:nvSpPr>
        <p:spPr/>
        <p:txBody>
          <a:bodyPr/>
          <a:lstStyle/>
          <a:p>
            <a:endParaRPr lang="en-US"/>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B4E1CCEE-07F2-4C33-B354-76041579A863}" type="slidenum">
              <a:rPr lang="en-US" smtClean="0"/>
              <a:t>‹#›</a:t>
            </a:fld>
            <a:endParaRPr lang="en-US"/>
          </a:p>
        </p:txBody>
      </p:sp>
    </p:spTree>
    <p:extLst>
      <p:ext uri="{BB962C8B-B14F-4D97-AF65-F5344CB8AC3E}">
        <p14:creationId xmlns:p14="http://schemas.microsoft.com/office/powerpoint/2010/main" val="20368010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20" name="Group 19"/>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60" cy="173566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168F9F42-5389-4605-9E86-BA6FE364361E}" type="datetimeFigureOut">
              <a:rPr lang="en-US" smtClean="0"/>
              <a:t>4/25/2021</a:t>
            </a:fld>
            <a:endParaRPr lang="en-US"/>
          </a:p>
        </p:txBody>
      </p:sp>
      <p:sp>
        <p:nvSpPr>
          <p:cNvPr id="6" name="Footer Placeholder 5"/>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B4E1CCEE-07F2-4C33-B354-76041579A863}" type="slidenum">
              <a:rPr lang="en-US" smtClean="0"/>
              <a:t>‹#›</a:t>
            </a:fld>
            <a:endParaRPr lang="en-US"/>
          </a:p>
        </p:txBody>
      </p:sp>
    </p:spTree>
    <p:extLst>
      <p:ext uri="{BB962C8B-B14F-4D97-AF65-F5344CB8AC3E}">
        <p14:creationId xmlns:p14="http://schemas.microsoft.com/office/powerpoint/2010/main" val="32511843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9" name="Group 8"/>
          <p:cNvGrpSpPr/>
          <p:nvPr/>
        </p:nvGrpSpPr>
        <p:grpSpPr>
          <a:xfrm>
            <a:off x="0" y="-2373"/>
            <a:ext cx="12192000" cy="6867027"/>
            <a:chOff x="0" y="-2373"/>
            <a:chExt cx="12192000" cy="6867027"/>
          </a:xfrm>
        </p:grpSpPr>
        <p:sp>
          <p:nvSpPr>
            <p:cNvPr id="26" name="Rectangle 25"/>
            <p:cNvSpPr/>
            <p:nvPr/>
          </p:nvSpPr>
          <p:spPr>
            <a:xfrm>
              <a:off x="0" y="0"/>
              <a:ext cx="12192000" cy="6858000"/>
            </a:xfrm>
            <a:prstGeom prst="rect">
              <a:avLst/>
            </a:prstGeom>
            <a:blipFill>
              <a:blip r:embed="rId19">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0"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3" y="973668"/>
            <a:ext cx="8761413" cy="70696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54955" y="2603500"/>
            <a:ext cx="8761412" cy="34163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650938" y="6394061"/>
            <a:ext cx="990599" cy="304799"/>
          </a:xfrm>
          <a:prstGeom prst="rect">
            <a:avLst/>
          </a:prstGeom>
        </p:spPr>
        <p:txBody>
          <a:bodyPr vert="horz" lIns="91440" tIns="45720" rIns="91440" bIns="45720" rtlCol="0" anchor="t"/>
          <a:lstStyle>
            <a:lvl1pPr algn="r">
              <a:defRPr sz="1000" b="1" i="0">
                <a:solidFill>
                  <a:schemeClr val="accent1"/>
                </a:solidFill>
              </a:defRPr>
            </a:lvl1pPr>
          </a:lstStyle>
          <a:p>
            <a:fld id="{168F9F42-5389-4605-9E86-BA6FE364361E}" type="datetimeFigureOut">
              <a:rPr lang="en-US" smtClean="0"/>
              <a:t>4/25/2021</a:t>
            </a:fld>
            <a:endParaRPr lang="en-US"/>
          </a:p>
        </p:txBody>
      </p:sp>
      <p:sp>
        <p:nvSpPr>
          <p:cNvPr id="5" name="Footer Placeholder 4"/>
          <p:cNvSpPr>
            <a:spLocks noGrp="1"/>
          </p:cNvSpPr>
          <p:nvPr>
            <p:ph type="ftr" sz="quarter" idx="3"/>
          </p:nvPr>
        </p:nvSpPr>
        <p:spPr>
          <a:xfrm>
            <a:off x="528358" y="6391838"/>
            <a:ext cx="3859795" cy="304801"/>
          </a:xfrm>
          <a:prstGeom prst="rect">
            <a:avLst/>
          </a:prstGeom>
        </p:spPr>
        <p:txBody>
          <a:bodyPr vert="horz" lIns="91440" tIns="45720" rIns="91440" bIns="45720" rtlCol="0" anchor="b"/>
          <a:lstStyle>
            <a:lvl1pPr algn="l">
              <a:defRPr sz="1000" b="1" i="0">
                <a:solidFill>
                  <a:schemeClr val="accent1"/>
                </a:solidFill>
                <a:latin typeface="+mn-lt"/>
              </a:defRPr>
            </a:lvl1pPr>
          </a:lstStyle>
          <a:p>
            <a:endParaRPr lang="en-US"/>
          </a:p>
        </p:txBody>
      </p:sp>
      <p:sp>
        <p:nvSpPr>
          <p:cNvPr id="22" name="Rectangle 2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bg1"/>
                </a:solidFill>
                <a:latin typeface="+mn-lt"/>
              </a:defRPr>
            </a:lvl1pPr>
          </a:lstStyle>
          <a:p>
            <a:fld id="{B4E1CCEE-07F2-4C33-B354-76041579A863}" type="slidenum">
              <a:rPr lang="en-US" smtClean="0"/>
              <a:t>‹#›</a:t>
            </a:fld>
            <a:endParaRPr lang="en-US"/>
          </a:p>
        </p:txBody>
      </p:sp>
    </p:spTree>
    <p:extLst>
      <p:ext uri="{BB962C8B-B14F-4D97-AF65-F5344CB8AC3E}">
        <p14:creationId xmlns:p14="http://schemas.microsoft.com/office/powerpoint/2010/main" val="2534178670"/>
      </p:ext>
    </p:extLst>
  </p:cSld>
  <p:clrMap bg1="lt1" tx1="dk1" bg2="lt2" tx2="dk2" accent1="accent1" accent2="accent2" accent3="accent3" accent4="accent4" accent5="accent5" accent6="accent6" hlink="hlink" folHlink="folHlink"/>
  <p:sldLayoutIdLst>
    <p:sldLayoutId id="2147483895" r:id="rId1"/>
    <p:sldLayoutId id="2147483896" r:id="rId2"/>
    <p:sldLayoutId id="2147483897" r:id="rId3"/>
    <p:sldLayoutId id="2147483898" r:id="rId4"/>
    <p:sldLayoutId id="2147483899" r:id="rId5"/>
    <p:sldLayoutId id="2147483900" r:id="rId6"/>
    <p:sldLayoutId id="2147483901" r:id="rId7"/>
    <p:sldLayoutId id="2147483902" r:id="rId8"/>
    <p:sldLayoutId id="2147483903" r:id="rId9"/>
    <p:sldLayoutId id="2147483904" r:id="rId10"/>
    <p:sldLayoutId id="2147483905" r:id="rId11"/>
    <p:sldLayoutId id="2147483906" r:id="rId12"/>
    <p:sldLayoutId id="2147483907" r:id="rId13"/>
    <p:sldLayoutId id="2147483908" r:id="rId14"/>
    <p:sldLayoutId id="2147483909" r:id="rId15"/>
    <p:sldLayoutId id="2147483910" r:id="rId16"/>
    <p:sldLayoutId id="2147483911"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atlantech.net/blog/how-much-does-a-phone-system-cost-for-small-business"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ln>
            <a:noFill/>
          </a:ln>
          <a:effectLst/>
          <a:scene3d>
            <a:camera prst="orthographicFront">
              <a:rot lat="0" lon="0" rev="0"/>
            </a:camera>
            <a:lightRig rig="contrasting" dir="t">
              <a:rot lat="0" lon="0" rev="7800000"/>
            </a:lightRig>
          </a:scene3d>
          <a:sp3d>
            <a:bevelT w="139700" h="139700"/>
          </a:sp3d>
        </p:spPr>
        <p:txBody>
          <a:bodyPr>
            <a:normAutofit fontScale="90000"/>
          </a:bodyPr>
          <a:lstStyle/>
          <a:p>
            <a:pPr algn="ctr"/>
            <a:r>
              <a:rPr lang="en-US" sz="5400" b="1" dirty="0" smtClean="0">
                <a:latin typeface="18thCentury" pitchFamily="2" charset="0"/>
              </a:rPr>
              <a:t>TopSeller corporations </a:t>
            </a:r>
            <a:endParaRPr lang="en-US" sz="5400" b="1" dirty="0">
              <a:latin typeface="18thCentury" pitchFamily="2" charset="0"/>
            </a:endParaRPr>
          </a:p>
        </p:txBody>
      </p:sp>
      <p:sp>
        <p:nvSpPr>
          <p:cNvPr id="5" name="Content Placeholder 4"/>
          <p:cNvSpPr>
            <a:spLocks noGrp="1"/>
          </p:cNvSpPr>
          <p:nvPr>
            <p:ph idx="1"/>
          </p:nvPr>
        </p:nvSpPr>
        <p:spPr>
          <a:ln>
            <a:noFill/>
          </a:ln>
          <a:effectLst>
            <a:outerShdw blurRad="190500" dist="228600" dir="2700000" algn="ctr">
              <a:srgbClr val="000000">
                <a:alpha val="30000"/>
              </a:srgbClr>
            </a:outerShdw>
            <a:reflection blurRad="6350" stA="50000" endA="300" endPos="90000" dir="5400000" sy="-100000" algn="bl" rotWithShape="0"/>
          </a:effectLst>
          <a:scene3d>
            <a:camera prst="orthographicFront">
              <a:rot lat="0" lon="0" rev="0"/>
            </a:camera>
            <a:lightRig rig="glow" dir="t">
              <a:rot lat="0" lon="0" rev="4800000"/>
            </a:lightRig>
          </a:scene3d>
          <a:sp3d prstMaterial="matte">
            <a:bevelT w="127000" h="63500"/>
          </a:sp3d>
        </p:spPr>
        <p:txBody>
          <a:bodyPr>
            <a:normAutofit/>
          </a:bodyPr>
          <a:lstStyle/>
          <a:p>
            <a:pPr marL="0" indent="0" algn="ctr">
              <a:buNone/>
            </a:pPr>
            <a:endParaRPr lang="en-US" sz="4400" b="1" dirty="0"/>
          </a:p>
          <a:p>
            <a:pPr marL="0" indent="0" algn="ctr">
              <a:buNone/>
            </a:pPr>
            <a:r>
              <a:rPr lang="en-US" sz="4400" dirty="0" smtClean="0">
                <a:latin typeface="18thCentury" pitchFamily="2" charset="0"/>
              </a:rPr>
              <a:t>Name </a:t>
            </a:r>
          </a:p>
          <a:p>
            <a:pPr marL="0" indent="0" algn="ctr">
              <a:buNone/>
            </a:pPr>
            <a:r>
              <a:rPr lang="en-US" sz="4400" dirty="0" smtClean="0">
                <a:latin typeface="18thCentury" pitchFamily="2" charset="0"/>
              </a:rPr>
              <a:t>Institutional affiliations </a:t>
            </a:r>
          </a:p>
          <a:p>
            <a:pPr marL="0" indent="0" algn="ctr">
              <a:buNone/>
            </a:pPr>
            <a:r>
              <a:rPr lang="en-US" sz="4400" dirty="0" smtClean="0">
                <a:latin typeface="18thCentury" pitchFamily="2" charset="0"/>
              </a:rPr>
              <a:t>Date </a:t>
            </a:r>
            <a:endParaRPr lang="en-US" sz="4400" dirty="0">
              <a:latin typeface="18thCentury" pitchFamily="2" charset="0"/>
            </a:endParaRPr>
          </a:p>
        </p:txBody>
      </p:sp>
    </p:spTree>
    <p:extLst>
      <p:ext uri="{BB962C8B-B14F-4D97-AF65-F5344CB8AC3E}">
        <p14:creationId xmlns:p14="http://schemas.microsoft.com/office/powerpoint/2010/main" val="2202164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ln>
            <a:noFill/>
          </a:ln>
          <a:effectLst/>
          <a:scene3d>
            <a:camera prst="orthographicFront">
              <a:rot lat="0" lon="0" rev="0"/>
            </a:camera>
            <a:lightRig rig="contrasting" dir="t">
              <a:rot lat="0" lon="0" rev="7800000"/>
            </a:lightRig>
          </a:scene3d>
          <a:sp3d>
            <a:bevelT w="139700" h="139700"/>
          </a:sp3d>
        </p:spPr>
        <p:txBody>
          <a:bodyPr>
            <a:normAutofit fontScale="90000"/>
          </a:bodyPr>
          <a:lstStyle/>
          <a:p>
            <a:pPr algn="ctr"/>
            <a:r>
              <a:rPr lang="en-US" sz="5400" b="1" dirty="0" smtClean="0">
                <a:latin typeface="18thCentury" pitchFamily="2" charset="0"/>
              </a:rPr>
              <a:t>Background </a:t>
            </a:r>
            <a:endParaRPr lang="en-US" sz="5400" b="1" dirty="0">
              <a:latin typeface="18thCentury" pitchFamily="2" charset="0"/>
            </a:endParaRPr>
          </a:p>
        </p:txBody>
      </p:sp>
      <p:sp>
        <p:nvSpPr>
          <p:cNvPr id="5" name="Content Placeholder 4"/>
          <p:cNvSpPr>
            <a:spLocks noGrp="1"/>
          </p:cNvSpPr>
          <p:nvPr>
            <p:ph idx="1"/>
          </p:nvPr>
        </p:nvSpPr>
        <p:spPr>
          <a:ln>
            <a:noFill/>
          </a:ln>
          <a:effectLst>
            <a:outerShdw blurRad="190500" dist="228600" dir="2700000" algn="ctr">
              <a:srgbClr val="000000">
                <a:alpha val="30000"/>
              </a:srgbClr>
            </a:outerShdw>
            <a:reflection blurRad="6350" stA="50000" endA="300" endPos="90000" dir="5400000" sy="-100000" algn="bl" rotWithShape="0"/>
          </a:effectLst>
          <a:scene3d>
            <a:camera prst="orthographicFront">
              <a:rot lat="0" lon="0" rev="0"/>
            </a:camera>
            <a:lightRig rig="glow" dir="t">
              <a:rot lat="0" lon="0" rev="4800000"/>
            </a:lightRig>
          </a:scene3d>
          <a:sp3d prstMaterial="matte">
            <a:bevelT w="127000" h="63500"/>
          </a:sp3d>
        </p:spPr>
        <p:txBody>
          <a:bodyPr>
            <a:noAutofit/>
          </a:bodyPr>
          <a:lstStyle/>
          <a:p>
            <a:pPr marL="0" indent="0">
              <a:buNone/>
            </a:pPr>
            <a:r>
              <a:rPr lang="en-US" b="1" dirty="0" smtClean="0">
                <a:solidFill>
                  <a:sysClr val="windowText" lastClr="000000"/>
                </a:solidFill>
                <a:latin typeface="18thCentury" pitchFamily="2" charset="0"/>
              </a:rPr>
              <a:t>Attention getter:</a:t>
            </a:r>
            <a:r>
              <a:rPr lang="en-US" dirty="0" smtClean="0">
                <a:solidFill>
                  <a:sysClr val="windowText" lastClr="000000"/>
                </a:solidFill>
                <a:latin typeface="18thCentury" pitchFamily="2" charset="0"/>
              </a:rPr>
              <a:t> Communication challenges at 	TopSeller corporation need mitigation to improve 	performance efficiency. </a:t>
            </a:r>
          </a:p>
          <a:p>
            <a:pPr marL="0" indent="0">
              <a:buNone/>
            </a:pPr>
            <a:r>
              <a:rPr lang="en-US" b="1" dirty="0" smtClean="0">
                <a:solidFill>
                  <a:sysClr val="windowText" lastClr="000000"/>
                </a:solidFill>
                <a:latin typeface="18thCentury" pitchFamily="2" charset="0"/>
              </a:rPr>
              <a:t>Audience:</a:t>
            </a:r>
            <a:r>
              <a:rPr lang="en-US" dirty="0" smtClean="0">
                <a:solidFill>
                  <a:sysClr val="windowText" lastClr="000000"/>
                </a:solidFill>
                <a:latin typeface="18thCentury" pitchFamily="2" charset="0"/>
              </a:rPr>
              <a:t> The organizational management at TopSeller organization</a:t>
            </a:r>
          </a:p>
          <a:p>
            <a:pPr marL="0" indent="0">
              <a:buNone/>
            </a:pPr>
            <a:r>
              <a:rPr lang="en-US" b="1" dirty="0">
                <a:solidFill>
                  <a:sysClr val="windowText" lastClr="000000"/>
                </a:solidFill>
                <a:latin typeface="18thCentury" pitchFamily="2" charset="0"/>
              </a:rPr>
              <a:t>Problem statement:</a:t>
            </a:r>
            <a:r>
              <a:rPr lang="en-US" dirty="0">
                <a:solidFill>
                  <a:sysClr val="windowText" lastClr="000000"/>
                </a:solidFill>
                <a:latin typeface="18thCentury" pitchFamily="2" charset="0"/>
              </a:rPr>
              <a:t> Communication within the company has not been effective. This has affected the </a:t>
            </a:r>
            <a:r>
              <a:rPr lang="en-US" dirty="0" smtClean="0">
                <a:solidFill>
                  <a:sysClr val="windowText" lastClr="000000"/>
                </a:solidFill>
                <a:latin typeface="18thCentury" pitchFamily="2" charset="0"/>
              </a:rPr>
              <a:t>coordination of </a:t>
            </a:r>
            <a:r>
              <a:rPr lang="en-US" dirty="0">
                <a:solidFill>
                  <a:sysClr val="windowText" lastClr="000000"/>
                </a:solidFill>
                <a:latin typeface="18thCentury" pitchFamily="2" charset="0"/>
              </a:rPr>
              <a:t>operations between the employees and different departments within the organization. There is</a:t>
            </a:r>
          </a:p>
          <a:p>
            <a:pPr marL="0" indent="0">
              <a:buNone/>
            </a:pPr>
            <a:r>
              <a:rPr lang="en-US" dirty="0">
                <a:solidFill>
                  <a:sysClr val="windowText" lastClr="000000"/>
                </a:solidFill>
                <a:latin typeface="18thCentury" pitchFamily="2" charset="0"/>
              </a:rPr>
              <a:t>a need to implement various strategies which promote better communication within the</a:t>
            </a:r>
          </a:p>
          <a:p>
            <a:pPr marL="0" indent="0">
              <a:buNone/>
            </a:pPr>
            <a:r>
              <a:rPr lang="en-US" dirty="0">
                <a:solidFill>
                  <a:sysClr val="windowText" lastClr="000000"/>
                </a:solidFill>
                <a:latin typeface="18thCentury" pitchFamily="2" charset="0"/>
              </a:rPr>
              <a:t>organization and prevent any possible cases of communication breakdown.</a:t>
            </a:r>
          </a:p>
        </p:txBody>
      </p:sp>
    </p:spTree>
    <p:extLst>
      <p:ext uri="{BB962C8B-B14F-4D97-AF65-F5344CB8AC3E}">
        <p14:creationId xmlns:p14="http://schemas.microsoft.com/office/powerpoint/2010/main" val="30550449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ln>
            <a:noFill/>
          </a:ln>
          <a:effectLst/>
          <a:scene3d>
            <a:camera prst="orthographicFront">
              <a:rot lat="0" lon="0" rev="0"/>
            </a:camera>
            <a:lightRig rig="contrasting" dir="t">
              <a:rot lat="0" lon="0" rev="7800000"/>
            </a:lightRig>
          </a:scene3d>
          <a:sp3d>
            <a:bevelT w="139700" h="139700"/>
          </a:sp3d>
        </p:spPr>
        <p:txBody>
          <a:bodyPr>
            <a:normAutofit fontScale="90000"/>
          </a:bodyPr>
          <a:lstStyle/>
          <a:p>
            <a:pPr algn="ctr"/>
            <a:r>
              <a:rPr lang="en-US" sz="5400" b="1" dirty="0" smtClean="0">
                <a:latin typeface="18thCentury" pitchFamily="2" charset="0"/>
              </a:rPr>
              <a:t>Identified problems </a:t>
            </a:r>
            <a:endParaRPr lang="en-US" sz="5400" b="1" dirty="0">
              <a:latin typeface="18thCentury" pitchFamily="2" charset="0"/>
            </a:endParaRPr>
          </a:p>
        </p:txBody>
      </p:sp>
      <p:sp>
        <p:nvSpPr>
          <p:cNvPr id="5" name="Content Placeholder 4"/>
          <p:cNvSpPr>
            <a:spLocks noGrp="1"/>
          </p:cNvSpPr>
          <p:nvPr>
            <p:ph idx="1"/>
          </p:nvPr>
        </p:nvSpPr>
        <p:spPr>
          <a:ln>
            <a:noFill/>
          </a:ln>
          <a:effectLst>
            <a:outerShdw blurRad="190500" dist="228600" dir="2700000" algn="ctr">
              <a:srgbClr val="000000">
                <a:alpha val="30000"/>
              </a:srgbClr>
            </a:outerShdw>
            <a:reflection blurRad="6350" stA="50000" endA="300" endPos="90000" dir="5400000" sy="-100000" algn="bl" rotWithShape="0"/>
          </a:effectLst>
          <a:scene3d>
            <a:camera prst="orthographicFront">
              <a:rot lat="0" lon="0" rev="0"/>
            </a:camera>
            <a:lightRig rig="glow" dir="t">
              <a:rot lat="0" lon="0" rev="4800000"/>
            </a:lightRig>
          </a:scene3d>
          <a:sp3d prstMaterial="matte">
            <a:bevelT w="127000" h="63500"/>
          </a:sp3d>
        </p:spPr>
        <p:txBody>
          <a:bodyPr>
            <a:noAutofit/>
          </a:bodyPr>
          <a:lstStyle/>
          <a:p>
            <a:pPr>
              <a:buFont typeface="Wingdings" panose="05000000000000000000" pitchFamily="2" charset="2"/>
              <a:buChar char="v"/>
            </a:pPr>
            <a:r>
              <a:rPr lang="en-US" sz="4400" dirty="0" smtClean="0">
                <a:solidFill>
                  <a:sysClr val="windowText" lastClr="000000"/>
                </a:solidFill>
                <a:latin typeface="18thCentury" pitchFamily="2" charset="0"/>
              </a:rPr>
              <a:t>Deficiency oral communication skills </a:t>
            </a:r>
          </a:p>
          <a:p>
            <a:pPr>
              <a:buFont typeface="Wingdings" panose="05000000000000000000" pitchFamily="2" charset="2"/>
              <a:buChar char="v"/>
            </a:pPr>
            <a:r>
              <a:rPr lang="en-US" sz="4400" dirty="0" smtClean="0">
                <a:solidFill>
                  <a:sysClr val="windowText" lastClr="000000"/>
                </a:solidFill>
                <a:latin typeface="18thCentury" pitchFamily="2" charset="0"/>
              </a:rPr>
              <a:t>Lack of proper skills for business writing</a:t>
            </a:r>
          </a:p>
          <a:p>
            <a:pPr>
              <a:buFont typeface="Wingdings" panose="05000000000000000000" pitchFamily="2" charset="2"/>
              <a:buChar char="v"/>
            </a:pPr>
            <a:r>
              <a:rPr lang="en-US" sz="4400" dirty="0" smtClean="0">
                <a:solidFill>
                  <a:sysClr val="windowText" lastClr="000000"/>
                </a:solidFill>
                <a:latin typeface="18thCentury" pitchFamily="2" charset="0"/>
              </a:rPr>
              <a:t>Lack of efficient communications channel  </a:t>
            </a:r>
            <a:endParaRPr lang="en-US" sz="4400" dirty="0">
              <a:solidFill>
                <a:sysClr val="windowText" lastClr="000000"/>
              </a:solidFill>
              <a:latin typeface="18thCentury" pitchFamily="2" charset="0"/>
            </a:endParaRPr>
          </a:p>
        </p:txBody>
      </p:sp>
    </p:spTree>
    <p:extLst>
      <p:ext uri="{BB962C8B-B14F-4D97-AF65-F5344CB8AC3E}">
        <p14:creationId xmlns:p14="http://schemas.microsoft.com/office/powerpoint/2010/main" val="2699921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ln>
            <a:noFill/>
          </a:ln>
          <a:effectLst/>
          <a:scene3d>
            <a:camera prst="orthographicFront">
              <a:rot lat="0" lon="0" rev="0"/>
            </a:camera>
            <a:lightRig rig="contrasting" dir="t">
              <a:rot lat="0" lon="0" rev="7800000"/>
            </a:lightRig>
          </a:scene3d>
          <a:sp3d>
            <a:bevelT w="139700" h="139700"/>
          </a:sp3d>
        </p:spPr>
        <p:txBody>
          <a:bodyPr>
            <a:normAutofit fontScale="90000"/>
          </a:bodyPr>
          <a:lstStyle/>
          <a:p>
            <a:pPr algn="ctr"/>
            <a:r>
              <a:rPr lang="en-US" sz="5400" b="1" dirty="0">
                <a:latin typeface="18thCentury" pitchFamily="2" charset="0"/>
              </a:rPr>
              <a:t>Significance of efficient communication </a:t>
            </a:r>
          </a:p>
        </p:txBody>
      </p:sp>
      <p:sp>
        <p:nvSpPr>
          <p:cNvPr id="5" name="Content Placeholder 4"/>
          <p:cNvSpPr>
            <a:spLocks noGrp="1"/>
          </p:cNvSpPr>
          <p:nvPr>
            <p:ph idx="1"/>
          </p:nvPr>
        </p:nvSpPr>
        <p:spPr>
          <a:ln>
            <a:noFill/>
          </a:ln>
          <a:effectLst>
            <a:outerShdw blurRad="190500" dist="228600" dir="2700000" algn="ctr">
              <a:srgbClr val="000000">
                <a:alpha val="30000"/>
              </a:srgbClr>
            </a:outerShdw>
            <a:reflection blurRad="6350" stA="50000" endA="300" endPos="90000" dir="5400000" sy="-100000" algn="bl" rotWithShape="0"/>
          </a:effectLst>
          <a:scene3d>
            <a:camera prst="orthographicFront">
              <a:rot lat="0" lon="0" rev="0"/>
            </a:camera>
            <a:lightRig rig="glow" dir="t">
              <a:rot lat="0" lon="0" rev="4800000"/>
            </a:lightRig>
          </a:scene3d>
          <a:sp3d prstMaterial="matte">
            <a:bevelT w="127000" h="63500"/>
          </a:sp3d>
        </p:spPr>
        <p:txBody>
          <a:bodyPr>
            <a:noAutofit/>
          </a:bodyPr>
          <a:lstStyle/>
          <a:p>
            <a:pPr lvl="0"/>
            <a:r>
              <a:rPr lang="en-US" b="1" dirty="0" smtClean="0">
                <a:latin typeface="18thCentury" pitchFamily="2" charset="0"/>
              </a:rPr>
              <a:t> Improved management</a:t>
            </a:r>
          </a:p>
          <a:p>
            <a:pPr lvl="1"/>
            <a:r>
              <a:rPr lang="en-US" b="1" dirty="0" smtClean="0">
                <a:latin typeface="18thCentury" pitchFamily="2" charset="0"/>
              </a:rPr>
              <a:t> </a:t>
            </a:r>
            <a:r>
              <a:rPr lang="en-US" dirty="0" smtClean="0">
                <a:latin typeface="18thCentury" pitchFamily="2" charset="0"/>
              </a:rPr>
              <a:t>the organizational management can easily communicate the role and duties to the employees</a:t>
            </a:r>
          </a:p>
          <a:p>
            <a:pPr lvl="1"/>
            <a:r>
              <a:rPr lang="en-US" dirty="0" smtClean="0">
                <a:latin typeface="18thCentury" pitchFamily="2" charset="0"/>
              </a:rPr>
              <a:t>Efficient communication is also required in conflict resolution </a:t>
            </a:r>
          </a:p>
          <a:p>
            <a:pPr lvl="1"/>
            <a:r>
              <a:rPr lang="en-US" dirty="0" smtClean="0">
                <a:latin typeface="18thCentury" pitchFamily="2" charset="0"/>
              </a:rPr>
              <a:t>Proper communication is also crucial in the communication of personal values and attributes by the leaders. </a:t>
            </a:r>
            <a:endParaRPr lang="en-US" b="1" dirty="0" smtClean="0">
              <a:latin typeface="18thCentury" pitchFamily="2" charset="0"/>
            </a:endParaRPr>
          </a:p>
          <a:p>
            <a:r>
              <a:rPr lang="en-US" b="1" dirty="0" smtClean="0">
                <a:latin typeface="18thCentury" pitchFamily="2" charset="0"/>
              </a:rPr>
              <a:t>Team building </a:t>
            </a:r>
          </a:p>
          <a:p>
            <a:pPr lvl="1"/>
            <a:r>
              <a:rPr lang="en-US" dirty="0" smtClean="0">
                <a:latin typeface="18thCentury" pitchFamily="2" charset="0"/>
              </a:rPr>
              <a:t>Efficient communication can help the employees at TopSeller work together on various projects. </a:t>
            </a:r>
            <a:endParaRPr lang="en-US" b="1" dirty="0">
              <a:latin typeface="18thCentury" pitchFamily="2" charset="0"/>
            </a:endParaRPr>
          </a:p>
        </p:txBody>
      </p:sp>
    </p:spTree>
    <p:extLst>
      <p:ext uri="{BB962C8B-B14F-4D97-AF65-F5344CB8AC3E}">
        <p14:creationId xmlns:p14="http://schemas.microsoft.com/office/powerpoint/2010/main" val="40291107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ln>
            <a:noFill/>
          </a:ln>
          <a:effectLst/>
          <a:scene3d>
            <a:camera prst="orthographicFront">
              <a:rot lat="0" lon="0" rev="0"/>
            </a:camera>
            <a:lightRig rig="contrasting" dir="t">
              <a:rot lat="0" lon="0" rev="7800000"/>
            </a:lightRig>
          </a:scene3d>
          <a:sp3d>
            <a:bevelT w="139700" h="139700"/>
          </a:sp3d>
        </p:spPr>
        <p:txBody>
          <a:bodyPr>
            <a:noAutofit/>
          </a:bodyPr>
          <a:lstStyle/>
          <a:p>
            <a:pPr algn="ctr"/>
            <a:r>
              <a:rPr lang="en-US" sz="4400" b="1" dirty="0">
                <a:latin typeface="18thCentury" pitchFamily="2" charset="0"/>
              </a:rPr>
              <a:t>Recommendation implementation </a:t>
            </a:r>
          </a:p>
        </p:txBody>
      </p:sp>
      <p:sp>
        <p:nvSpPr>
          <p:cNvPr id="5" name="Content Placeholder 4"/>
          <p:cNvSpPr>
            <a:spLocks noGrp="1"/>
          </p:cNvSpPr>
          <p:nvPr>
            <p:ph idx="1"/>
          </p:nvPr>
        </p:nvSpPr>
        <p:spPr>
          <a:xfrm>
            <a:off x="1154954" y="2053087"/>
            <a:ext cx="8825659" cy="3966713"/>
          </a:xfrm>
          <a:ln>
            <a:noFill/>
          </a:ln>
          <a:effectLst>
            <a:outerShdw blurRad="190500" dist="228600" dir="2700000" algn="ctr">
              <a:srgbClr val="000000">
                <a:alpha val="30000"/>
              </a:srgbClr>
            </a:outerShdw>
            <a:reflection blurRad="6350" stA="50000" endA="300" endPos="90000" dir="5400000" sy="-100000" algn="bl" rotWithShape="0"/>
          </a:effectLst>
          <a:scene3d>
            <a:camera prst="orthographicFront">
              <a:rot lat="0" lon="0" rev="0"/>
            </a:camera>
            <a:lightRig rig="glow" dir="t">
              <a:rot lat="0" lon="0" rev="4800000"/>
            </a:lightRig>
          </a:scene3d>
          <a:sp3d prstMaterial="matte">
            <a:bevelT w="127000" h="63500"/>
          </a:sp3d>
        </p:spPr>
        <p:txBody>
          <a:bodyPr>
            <a:noAutofit/>
          </a:bodyPr>
          <a:lstStyle/>
          <a:p>
            <a:pPr lvl="0"/>
            <a:r>
              <a:rPr lang="en-US" sz="2000" dirty="0">
                <a:latin typeface="18thCentury" pitchFamily="2" charset="0"/>
              </a:rPr>
              <a:t>Acquiring a communications training officer would be the most reliable </a:t>
            </a:r>
            <a:r>
              <a:rPr lang="en-US" sz="2000" dirty="0" smtClean="0">
                <a:latin typeface="18thCentury" pitchFamily="2" charset="0"/>
              </a:rPr>
              <a:t>option. </a:t>
            </a:r>
          </a:p>
          <a:p>
            <a:pPr lvl="1"/>
            <a:r>
              <a:rPr lang="en-US" sz="1800" dirty="0">
                <a:latin typeface="18thCentury" pitchFamily="2" charset="0"/>
              </a:rPr>
              <a:t>The estimated cost of acquiring the services of the professional communications training officer would be approximately $500 for the period of two months. </a:t>
            </a:r>
            <a:endParaRPr lang="en-US" sz="1800" dirty="0" smtClean="0">
              <a:latin typeface="18thCentury" pitchFamily="2" charset="0"/>
            </a:endParaRPr>
          </a:p>
          <a:p>
            <a:r>
              <a:rPr lang="en-US" sz="2000" dirty="0">
                <a:latin typeface="18thCentury" pitchFamily="2" charset="0"/>
              </a:rPr>
              <a:t>Workplace wrings classes services </a:t>
            </a:r>
            <a:endParaRPr lang="en-US" sz="2000" dirty="0" smtClean="0">
              <a:latin typeface="18thCentury" pitchFamily="2" charset="0"/>
            </a:endParaRPr>
          </a:p>
          <a:p>
            <a:pPr lvl="1"/>
            <a:r>
              <a:rPr lang="en-US" sz="1800" dirty="0">
                <a:latin typeface="18thCentury" pitchFamily="2" charset="0"/>
              </a:rPr>
              <a:t>The cost of the workplace writing classes is estimated to be $600 per month which would cost the organization $1200 for two months ( Glassdoor 2021).</a:t>
            </a:r>
          </a:p>
          <a:p>
            <a:r>
              <a:rPr lang="en-US" sz="2000" dirty="0">
                <a:latin typeface="18thCentury" pitchFamily="2" charset="0"/>
              </a:rPr>
              <a:t>Implementation of proper communication channels will include establishing a proper chain of command. </a:t>
            </a:r>
            <a:endParaRPr lang="en-US" sz="2000" dirty="0">
              <a:latin typeface="18thCentury" pitchFamily="2" charset="0"/>
            </a:endParaRPr>
          </a:p>
          <a:p>
            <a:r>
              <a:rPr lang="en-US" sz="2000" dirty="0">
                <a:latin typeface="18thCentury" pitchFamily="2" charset="0"/>
              </a:rPr>
              <a:t>The cost of implementing a small phone system is estimated to be $400 which would cost TopSeller corporations $1600 for four departments ( Atlanttech.net 2021).</a:t>
            </a:r>
          </a:p>
        </p:txBody>
      </p:sp>
    </p:spTree>
    <p:extLst>
      <p:ext uri="{BB962C8B-B14F-4D97-AF65-F5344CB8AC3E}">
        <p14:creationId xmlns:p14="http://schemas.microsoft.com/office/powerpoint/2010/main" val="13429153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ln>
            <a:noFill/>
          </a:ln>
          <a:effectLst/>
          <a:scene3d>
            <a:camera prst="orthographicFront">
              <a:rot lat="0" lon="0" rev="0"/>
            </a:camera>
            <a:lightRig rig="contrasting" dir="t">
              <a:rot lat="0" lon="0" rev="7800000"/>
            </a:lightRig>
          </a:scene3d>
          <a:sp3d>
            <a:bevelT w="139700" h="139700"/>
          </a:sp3d>
        </p:spPr>
        <p:txBody>
          <a:bodyPr>
            <a:noAutofit/>
          </a:bodyPr>
          <a:lstStyle/>
          <a:p>
            <a:pPr algn="ctr"/>
            <a:r>
              <a:rPr lang="en-US" sz="4400" b="1" dirty="0" smtClean="0">
                <a:latin typeface="18thCentury" pitchFamily="2" charset="0"/>
              </a:rPr>
              <a:t>Possible Challenges </a:t>
            </a:r>
            <a:endParaRPr lang="en-US" sz="4400" b="1" dirty="0">
              <a:latin typeface="18thCentury" pitchFamily="2" charset="0"/>
            </a:endParaRPr>
          </a:p>
        </p:txBody>
      </p:sp>
      <p:sp>
        <p:nvSpPr>
          <p:cNvPr id="5" name="Content Placeholder 4"/>
          <p:cNvSpPr>
            <a:spLocks noGrp="1"/>
          </p:cNvSpPr>
          <p:nvPr>
            <p:ph idx="1"/>
          </p:nvPr>
        </p:nvSpPr>
        <p:spPr>
          <a:xfrm>
            <a:off x="1154954" y="2053087"/>
            <a:ext cx="8825659" cy="3966713"/>
          </a:xfrm>
          <a:ln>
            <a:noFill/>
          </a:ln>
          <a:effectLst>
            <a:outerShdw blurRad="190500" dist="228600" dir="2700000" algn="ctr">
              <a:srgbClr val="000000">
                <a:alpha val="30000"/>
              </a:srgbClr>
            </a:outerShdw>
            <a:reflection blurRad="6350" stA="50000" endA="300" endPos="90000" dir="5400000" sy="-100000" algn="bl" rotWithShape="0"/>
          </a:effectLst>
          <a:scene3d>
            <a:camera prst="orthographicFront">
              <a:rot lat="0" lon="0" rev="0"/>
            </a:camera>
            <a:lightRig rig="glow" dir="t">
              <a:rot lat="0" lon="0" rev="4800000"/>
            </a:lightRig>
          </a:scene3d>
          <a:sp3d prstMaterial="matte">
            <a:bevelT w="127000" h="63500"/>
          </a:sp3d>
        </p:spPr>
        <p:txBody>
          <a:bodyPr>
            <a:noAutofit/>
          </a:bodyPr>
          <a:lstStyle/>
          <a:p>
            <a:pPr lvl="0"/>
            <a:r>
              <a:rPr lang="en-US" sz="6000" dirty="0">
                <a:latin typeface="18thCentury" pitchFamily="2" charset="0"/>
              </a:rPr>
              <a:t>Cost of implementation </a:t>
            </a:r>
            <a:endParaRPr lang="en-US" sz="6000" dirty="0" smtClean="0">
              <a:latin typeface="18thCentury" pitchFamily="2" charset="0"/>
            </a:endParaRPr>
          </a:p>
          <a:p>
            <a:pPr lvl="0"/>
            <a:r>
              <a:rPr lang="en-US" sz="6000" dirty="0">
                <a:latin typeface="18thCentury" pitchFamily="2" charset="0"/>
              </a:rPr>
              <a:t>More time required </a:t>
            </a:r>
          </a:p>
        </p:txBody>
      </p:sp>
    </p:spTree>
    <p:extLst>
      <p:ext uri="{BB962C8B-B14F-4D97-AF65-F5344CB8AC3E}">
        <p14:creationId xmlns:p14="http://schemas.microsoft.com/office/powerpoint/2010/main" val="9957210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ln>
            <a:noFill/>
          </a:ln>
          <a:effectLst/>
          <a:scene3d>
            <a:camera prst="orthographicFront">
              <a:rot lat="0" lon="0" rev="0"/>
            </a:camera>
            <a:lightRig rig="contrasting" dir="t">
              <a:rot lat="0" lon="0" rev="7800000"/>
            </a:lightRig>
          </a:scene3d>
          <a:sp3d>
            <a:bevelT w="139700" h="139700"/>
          </a:sp3d>
        </p:spPr>
        <p:txBody>
          <a:bodyPr>
            <a:noAutofit/>
          </a:bodyPr>
          <a:lstStyle/>
          <a:p>
            <a:pPr algn="ctr"/>
            <a:r>
              <a:rPr lang="en-US" sz="4400" b="1" dirty="0" smtClean="0">
                <a:latin typeface="18thCentury" pitchFamily="2" charset="0"/>
              </a:rPr>
              <a:t>References </a:t>
            </a:r>
            <a:endParaRPr lang="en-US" sz="4400" b="1" dirty="0">
              <a:latin typeface="18thCentury" pitchFamily="2" charset="0"/>
            </a:endParaRPr>
          </a:p>
        </p:txBody>
      </p:sp>
      <p:sp>
        <p:nvSpPr>
          <p:cNvPr id="5" name="Content Placeholder 4"/>
          <p:cNvSpPr>
            <a:spLocks noGrp="1"/>
          </p:cNvSpPr>
          <p:nvPr>
            <p:ph idx="1"/>
          </p:nvPr>
        </p:nvSpPr>
        <p:spPr>
          <a:xfrm>
            <a:off x="1154954" y="2053087"/>
            <a:ext cx="8825659" cy="3966713"/>
          </a:xfrm>
          <a:ln>
            <a:noFill/>
          </a:ln>
          <a:effectLst>
            <a:outerShdw blurRad="190500" dist="228600" dir="2700000" algn="ctr">
              <a:srgbClr val="000000">
                <a:alpha val="30000"/>
              </a:srgbClr>
            </a:outerShdw>
            <a:reflection blurRad="6350" stA="50000" endA="300" endPos="90000" dir="5400000" sy="-100000" algn="bl" rotWithShape="0"/>
          </a:effectLst>
          <a:scene3d>
            <a:camera prst="orthographicFront">
              <a:rot lat="0" lon="0" rev="0"/>
            </a:camera>
            <a:lightRig rig="glow" dir="t">
              <a:rot lat="0" lon="0" rev="4800000"/>
            </a:lightRig>
          </a:scene3d>
          <a:sp3d prstMaterial="matte">
            <a:bevelT w="127000" h="63500"/>
          </a:sp3d>
        </p:spPr>
        <p:txBody>
          <a:bodyPr>
            <a:noAutofit/>
          </a:bodyPr>
          <a:lstStyle/>
          <a:p>
            <a:r>
              <a:rPr lang="en-US" dirty="0">
                <a:latin typeface="18thCentury" pitchFamily="2" charset="0"/>
              </a:rPr>
              <a:t>Atlanttech.net (2021). Retrieved 254April 2021, from </a:t>
            </a:r>
            <a:r>
              <a:rPr lang="en-US" u="sng" dirty="0">
                <a:latin typeface="18thCentury" pitchFamily="2" charset="0"/>
                <a:hlinkClick r:id="rId3"/>
              </a:rPr>
              <a:t>https://www.atlantech.net/blog/how-much-does-a-phone-system-cost-for-small-business</a:t>
            </a:r>
            <a:endParaRPr lang="en-US" dirty="0">
              <a:latin typeface="18thCentury" pitchFamily="2" charset="0"/>
            </a:endParaRPr>
          </a:p>
          <a:p>
            <a:r>
              <a:rPr lang="en-US" dirty="0">
                <a:latin typeface="18thCentury" pitchFamily="2" charset="0"/>
              </a:rPr>
              <a:t>Brown, R. F., &amp; </a:t>
            </a:r>
            <a:r>
              <a:rPr lang="en-US" dirty="0" err="1">
                <a:latin typeface="18thCentury" pitchFamily="2" charset="0"/>
              </a:rPr>
              <a:t>Bylund</a:t>
            </a:r>
            <a:r>
              <a:rPr lang="en-US" dirty="0">
                <a:latin typeface="18thCentury" pitchFamily="2" charset="0"/>
              </a:rPr>
              <a:t>, C. L. (2017). Communication skills training: describing a new conceptual model. </a:t>
            </a:r>
            <a:r>
              <a:rPr lang="en-US" i="1" dirty="0">
                <a:latin typeface="18thCentury" pitchFamily="2" charset="0"/>
              </a:rPr>
              <a:t>Academic Medicine</a:t>
            </a:r>
            <a:r>
              <a:rPr lang="en-US" dirty="0">
                <a:latin typeface="18thCentury" pitchFamily="2" charset="0"/>
              </a:rPr>
              <a:t>, </a:t>
            </a:r>
            <a:r>
              <a:rPr lang="en-US" i="1" dirty="0">
                <a:latin typeface="18thCentury" pitchFamily="2" charset="0"/>
              </a:rPr>
              <a:t>83</a:t>
            </a:r>
            <a:r>
              <a:rPr lang="en-US" dirty="0">
                <a:latin typeface="18thCentury" pitchFamily="2" charset="0"/>
              </a:rPr>
              <a:t>(1), 37-44.</a:t>
            </a:r>
          </a:p>
          <a:p>
            <a:r>
              <a:rPr lang="en-US" dirty="0">
                <a:latin typeface="18thCentury" pitchFamily="2" charset="0"/>
              </a:rPr>
              <a:t>Glassdoor (2021). Retrieved 24 April 2021, from https://www.glassdoor.com/Salaries/communications-training-officer-salary-SRCH_KO0,31.htm</a:t>
            </a:r>
          </a:p>
          <a:p>
            <a:r>
              <a:rPr lang="en-US" dirty="0" err="1">
                <a:latin typeface="18thCentury" pitchFamily="2" charset="0"/>
              </a:rPr>
              <a:t>Slijepčević</a:t>
            </a:r>
            <a:r>
              <a:rPr lang="en-US" dirty="0">
                <a:latin typeface="18thCentury" pitchFamily="2" charset="0"/>
              </a:rPr>
              <a:t>, M., </a:t>
            </a:r>
            <a:r>
              <a:rPr lang="en-US" dirty="0" err="1">
                <a:latin typeface="18thCentury" pitchFamily="2" charset="0"/>
              </a:rPr>
              <a:t>Bovan</a:t>
            </a:r>
            <a:r>
              <a:rPr lang="en-US" dirty="0">
                <a:latin typeface="18thCentury" pitchFamily="2" charset="0"/>
              </a:rPr>
              <a:t>, A., &amp; </a:t>
            </a:r>
            <a:r>
              <a:rPr lang="en-US" dirty="0" err="1">
                <a:latin typeface="18thCentury" pitchFamily="2" charset="0"/>
              </a:rPr>
              <a:t>Radojević</a:t>
            </a:r>
            <a:r>
              <a:rPr lang="en-US" dirty="0">
                <a:latin typeface="18thCentury" pitchFamily="2" charset="0"/>
              </a:rPr>
              <a:t>, I. (2018). Internal communications as a factor of the company's efficiency. </a:t>
            </a:r>
            <a:r>
              <a:rPr lang="en-US" i="1" dirty="0">
                <a:latin typeface="18thCentury" pitchFamily="2" charset="0"/>
              </a:rPr>
              <a:t>Marketing</a:t>
            </a:r>
            <a:r>
              <a:rPr lang="en-US" dirty="0">
                <a:latin typeface="18thCentury" pitchFamily="2" charset="0"/>
              </a:rPr>
              <a:t>, </a:t>
            </a:r>
            <a:r>
              <a:rPr lang="en-US" i="1" dirty="0">
                <a:latin typeface="18thCentury" pitchFamily="2" charset="0"/>
              </a:rPr>
              <a:t>49</a:t>
            </a:r>
            <a:r>
              <a:rPr lang="en-US" dirty="0">
                <a:latin typeface="18thCentury" pitchFamily="2" charset="0"/>
              </a:rPr>
              <a:t>(2), 124-143.</a:t>
            </a:r>
          </a:p>
          <a:p>
            <a:r>
              <a:rPr lang="en-US" dirty="0">
                <a:latin typeface="18thCentury" pitchFamily="2" charset="0"/>
              </a:rPr>
              <a:t>Smoot, S. L., &amp; Gonzales, J. L. (2019). Cost-effective communication skills training for state hospital employees. </a:t>
            </a:r>
            <a:r>
              <a:rPr lang="en-US" i="1" dirty="0">
                <a:latin typeface="18thCentury" pitchFamily="2" charset="0"/>
              </a:rPr>
              <a:t>Psychiatric Services</a:t>
            </a:r>
            <a:r>
              <a:rPr lang="en-US" dirty="0">
                <a:latin typeface="18thCentury" pitchFamily="2" charset="0"/>
              </a:rPr>
              <a:t>.</a:t>
            </a:r>
          </a:p>
          <a:p>
            <a:r>
              <a:rPr lang="en-US" dirty="0">
                <a:latin typeface="18thCentury" pitchFamily="2" charset="0"/>
              </a:rPr>
              <a:t>Timmins, F. (2018). Managers’ duty to maintain good workplace communications skills. </a:t>
            </a:r>
            <a:r>
              <a:rPr lang="en-US" i="1" dirty="0">
                <a:latin typeface="18thCentury" pitchFamily="2" charset="0"/>
              </a:rPr>
              <a:t>Nursing Management</a:t>
            </a:r>
            <a:r>
              <a:rPr lang="en-US" dirty="0">
                <a:latin typeface="18thCentury" pitchFamily="2" charset="0"/>
              </a:rPr>
              <a:t>, </a:t>
            </a:r>
            <a:r>
              <a:rPr lang="en-US" i="1" dirty="0">
                <a:latin typeface="18thCentury" pitchFamily="2" charset="0"/>
              </a:rPr>
              <a:t>18</a:t>
            </a:r>
            <a:r>
              <a:rPr lang="en-US" dirty="0">
                <a:latin typeface="18thCentury" pitchFamily="2" charset="0"/>
              </a:rPr>
              <a:t>(3).</a:t>
            </a:r>
          </a:p>
        </p:txBody>
      </p:sp>
    </p:spTree>
    <p:extLst>
      <p:ext uri="{BB962C8B-B14F-4D97-AF65-F5344CB8AC3E}">
        <p14:creationId xmlns:p14="http://schemas.microsoft.com/office/powerpoint/2010/main" val="1868167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A3AB87EF-B655-4FFF-8D05-F333AD7F278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36</TotalTime>
  <Words>1658</Words>
  <Application>Microsoft Office PowerPoint</Application>
  <PresentationFormat>Widescreen</PresentationFormat>
  <Paragraphs>71</Paragraphs>
  <Slides>7</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18thCentury</vt:lpstr>
      <vt:lpstr>Arial</vt:lpstr>
      <vt:lpstr>Calibri</vt:lpstr>
      <vt:lpstr>Century Gothic</vt:lpstr>
      <vt:lpstr>Wingdings</vt:lpstr>
      <vt:lpstr>Wingdings 3</vt:lpstr>
      <vt:lpstr>Ion Boardroom</vt:lpstr>
      <vt:lpstr>TopSeller corporations </vt:lpstr>
      <vt:lpstr>Background </vt:lpstr>
      <vt:lpstr>Identified problems </vt:lpstr>
      <vt:lpstr>Significance of efficient communication </vt:lpstr>
      <vt:lpstr>Recommendation implementation </vt:lpstr>
      <vt:lpstr>Possible Challenges </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TopSeller corporations </dc:title>
  <dc:creator>ASUS</dc:creator>
  <cp:lastModifiedBy>ASUS</cp:lastModifiedBy>
  <cp:revision>18</cp:revision>
  <dcterms:created xsi:type="dcterms:W3CDTF">2021-04-25T04:03:08Z</dcterms:created>
  <dcterms:modified xsi:type="dcterms:W3CDTF">2021-04-25T04:39:39Z</dcterms:modified>
</cp:coreProperties>
</file>